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5" d="100"/>
          <a:sy n="55" d="100"/>
        </p:scale>
        <p:origin x="1742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AEF5026-635A-C8EC-7338-8D151E5301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0363FE0-A4F8-FC78-F234-89366091C8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154826A-1B7B-9C57-A044-F57B60E022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5D6AD-962E-4431-BABF-03D3E9F474B5}" type="datetimeFigureOut">
              <a:rPr kumimoji="1" lang="ja-JP" altLang="en-US" smtClean="0"/>
              <a:t>2026/5/14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8E213B5-1042-8B6E-A525-D34910ACC8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A40FAA5-C2CE-79FB-582B-D06FF32A0B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3EF91-F5B9-4658-8D62-2941D89ACD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87353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253769-272C-FA46-5D88-12D9282B4B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F5C64E11-3CA6-85EA-D017-A578E1778C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0B63EEB-5AA2-F1DB-6138-732C8BD87A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5D6AD-962E-4431-BABF-03D3E9F474B5}" type="datetimeFigureOut">
              <a:rPr kumimoji="1" lang="ja-JP" altLang="en-US" smtClean="0"/>
              <a:t>2026/5/14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B2B943B-2781-A358-506B-CBDF5B66AD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D2C68D3-6100-19C1-6901-BBE7E15DA5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3EF91-F5B9-4658-8D62-2941D89ACD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43021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E4D7B5C0-FDD1-1880-9199-2A99750F17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DDDD879-196A-D82B-CA79-64839800A2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9F77322-AD17-DD03-EFE4-7250C07B7E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5D6AD-962E-4431-BABF-03D3E9F474B5}" type="datetimeFigureOut">
              <a:rPr kumimoji="1" lang="ja-JP" altLang="en-US" smtClean="0"/>
              <a:t>2026/5/14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9E4002-7FC5-6205-9BD6-A961B0F05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9597728-56DA-6368-066C-97DC43BC16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3EF91-F5B9-4658-8D62-2941D89ACD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5053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CCCFD22-771C-1CEB-40CE-0DF14102AF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3F76361-77B6-5C37-27E7-34357E1203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4B8D4D7-B769-71E9-9979-040E7BD5BD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5D6AD-962E-4431-BABF-03D3E9F474B5}" type="datetimeFigureOut">
              <a:rPr kumimoji="1" lang="ja-JP" altLang="en-US" smtClean="0"/>
              <a:t>2026/5/14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372568B-2A42-A3F4-90EE-CF49EBF51F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F809CB-CF8B-6167-EDE0-6233041F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3EF91-F5B9-4658-8D62-2941D89ACD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7263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9C3FB0A-E8C1-4DC4-96E0-2BBF01688C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B081158-13E6-1D08-87A7-B449EFC262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94D5894-24CF-4F55-3954-ACFD440533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5D6AD-962E-4431-BABF-03D3E9F474B5}" type="datetimeFigureOut">
              <a:rPr kumimoji="1" lang="ja-JP" altLang="en-US" smtClean="0"/>
              <a:t>2026/5/14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AABB0E0-9B43-9B49-D4DF-672DCAEC54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B1DE5A2-2E0D-7133-C729-9BC5D69763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3EF91-F5B9-4658-8D62-2941D89ACD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5428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CE76A46-C09E-077C-537F-FAD95F0309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F92ABFB-EBDD-09A7-4B56-A2EEB53E00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31F8744-17F8-ED7D-3351-B4D87209F4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1C71812-A7BC-EF8E-32AF-9F8C4901B4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5D6AD-962E-4431-BABF-03D3E9F474B5}" type="datetimeFigureOut">
              <a:rPr kumimoji="1" lang="ja-JP" altLang="en-US" smtClean="0"/>
              <a:t>2026/5/14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005AFF5-5B25-D8D8-BF1E-11E8BD86D8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34838C9-B26F-53D6-4EC2-F1B3FFDE0D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3EF91-F5B9-4658-8D62-2941D89ACD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3980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0AA0F5A-808C-D5CC-B1AE-72D9EF8514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1AF823D-3E2C-66D7-B30D-94523795D1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02EF4F6-5C10-747C-85B1-9823CD9709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DD4A9F0A-0B69-0F6F-D54D-29D5D6351F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E3180614-54A3-8E39-CB4D-EB96659CB9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5C57D051-CC73-796D-4097-ABA9C4E2CF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5D6AD-962E-4431-BABF-03D3E9F474B5}" type="datetimeFigureOut">
              <a:rPr kumimoji="1" lang="ja-JP" altLang="en-US" smtClean="0"/>
              <a:t>2026/5/14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69D0A59D-D655-1A03-C2D0-86F9914EF5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89258A0A-CFEF-66F4-8D9B-E53227EB3F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3EF91-F5B9-4658-8D62-2941D89ACD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2508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1F9BB37-EB6E-75F3-1B45-675B2CFF86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523FF643-A124-6498-0097-A07AEB45E7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5D6AD-962E-4431-BABF-03D3E9F474B5}" type="datetimeFigureOut">
              <a:rPr kumimoji="1" lang="ja-JP" altLang="en-US" smtClean="0"/>
              <a:t>2026/5/14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2B5CF3DC-A468-40C0-70F7-8248B05D89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6B8521F-7021-EA64-612E-1697B5658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3EF91-F5B9-4658-8D62-2941D89ACD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52837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9C740115-D14F-6A1B-D736-8D1A6859DB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5D6AD-962E-4431-BABF-03D3E9F474B5}" type="datetimeFigureOut">
              <a:rPr kumimoji="1" lang="ja-JP" altLang="en-US" smtClean="0"/>
              <a:t>2026/5/14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590EB27-C21F-6F0C-6745-06FF53F8E8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5436D42-C314-91AC-B14C-77484F997B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3EF91-F5B9-4658-8D62-2941D89ACD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78377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FE167B-B3FD-1F08-12BD-3358F2B143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EA0E201-64DF-EB72-B1D0-13F2751D61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2E3CC1D-35CA-1799-B27E-0BF35412AD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4AC5B71-0538-BF88-399B-804F3835E4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5D6AD-962E-4431-BABF-03D3E9F474B5}" type="datetimeFigureOut">
              <a:rPr kumimoji="1" lang="ja-JP" altLang="en-US" smtClean="0"/>
              <a:t>2026/5/14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37938FF-3558-24CD-B366-5A67C8E257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5776ADE-36FF-55C1-3E9F-D098A60B9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3EF91-F5B9-4658-8D62-2941D89ACD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3276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251446B-295F-68E6-D8ED-2CC93B1D07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7C26E8E9-A3F5-B45F-796F-DCD056EA35A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AD7ADC0-F915-7060-395E-0110DC728F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34F80FB-404A-FBDE-EE5A-781AD404E3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5D6AD-962E-4431-BABF-03D3E9F474B5}" type="datetimeFigureOut">
              <a:rPr kumimoji="1" lang="ja-JP" altLang="en-US" smtClean="0"/>
              <a:t>2026/5/14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7824ED8-DF94-7699-6488-CB8C601128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0455286-794A-62C9-4040-C83C9F752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3EF91-F5B9-4658-8D62-2941D89ACD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8685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E452E20-9A50-6F26-BB7B-8EB688CA0E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515615A-BD42-19E7-BEEF-9F4FF32F4E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BF316AA-6F22-BF2A-B5BF-25FC8A664B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B5D6AD-962E-4431-BABF-03D3E9F474B5}" type="datetimeFigureOut">
              <a:rPr kumimoji="1" lang="ja-JP" altLang="en-US" smtClean="0"/>
              <a:t>2026/5/14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6E2896-1511-1D81-DBD5-4FEBE3FD56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0444BCB-5AA3-7ABA-3430-E7CA476B0F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73EF91-F5B9-4658-8D62-2941D89ACD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69782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9CDCC4A8-E4BE-F5EC-CDCF-7778788345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8594158"/>
              </p:ext>
            </p:extLst>
          </p:nvPr>
        </p:nvGraphicFramePr>
        <p:xfrm>
          <a:off x="1122219" y="836319"/>
          <a:ext cx="9947562" cy="481633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86130">
                  <a:extLst>
                    <a:ext uri="{9D8B030D-6E8A-4147-A177-3AD203B41FA5}">
                      <a16:colId xmlns:a16="http://schemas.microsoft.com/office/drawing/2014/main" val="3509519484"/>
                    </a:ext>
                  </a:extLst>
                </a:gridCol>
                <a:gridCol w="786129">
                  <a:extLst>
                    <a:ext uri="{9D8B030D-6E8A-4147-A177-3AD203B41FA5}">
                      <a16:colId xmlns:a16="http://schemas.microsoft.com/office/drawing/2014/main" val="1132737023"/>
                    </a:ext>
                  </a:extLst>
                </a:gridCol>
                <a:gridCol w="8375303">
                  <a:extLst>
                    <a:ext uri="{9D8B030D-6E8A-4147-A177-3AD203B41FA5}">
                      <a16:colId xmlns:a16="http://schemas.microsoft.com/office/drawing/2014/main" val="1310600149"/>
                    </a:ext>
                  </a:extLst>
                </a:gridCol>
              </a:tblGrid>
              <a:tr h="337434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8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　</a:t>
                      </a:r>
                      <a:endParaRPr lang="ja-JP" altLang="en-US" sz="1800" b="1" i="0" u="none" strike="noStrike" dirty="0">
                        <a:solidFill>
                          <a:schemeClr val="bg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5880" marR="5880" marT="5880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400" u="none" strike="noStrike" dirty="0">
                          <a:effectLst/>
                        </a:rPr>
                        <a:t>分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5880" marR="5880" marT="588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400" u="none" strike="noStrike" dirty="0">
                          <a:effectLst/>
                        </a:rPr>
                        <a:t>科目名</a:t>
                      </a:r>
                      <a:endParaRPr lang="ja-JP" alt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5880" marR="5880" marT="5880" marB="0" anchor="ctr"/>
                </a:tc>
                <a:extLst>
                  <a:ext uri="{0D108BD9-81ED-4DB2-BD59-A6C34878D82A}">
                    <a16:rowId xmlns:a16="http://schemas.microsoft.com/office/drawing/2014/main" val="1770747403"/>
                  </a:ext>
                </a:extLst>
              </a:tr>
              <a:tr h="588195">
                <a:tc rowSpan="3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8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第</a:t>
                      </a:r>
                      <a:r>
                        <a:rPr lang="en-US" altLang="ja-JP" sz="18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1</a:t>
                      </a:r>
                      <a:r>
                        <a:rPr lang="ja-JP" altLang="en-US" sz="18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回</a:t>
                      </a:r>
                      <a:endParaRPr lang="ja-JP" altLang="en-US" sz="1800" b="1" i="0" u="none" strike="noStrike" dirty="0">
                        <a:solidFill>
                          <a:schemeClr val="bg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5880" marR="5880" marT="5880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1400" u="none" strike="noStrike" dirty="0">
                          <a:effectLst/>
                        </a:rPr>
                        <a:t>90</a:t>
                      </a:r>
                      <a:endParaRPr lang="en-US" altLang="ja-JP" sz="1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5880" marR="5880" marT="588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ja-JP" sz="1400" u="none" strike="noStrike" dirty="0">
                          <a:effectLst/>
                        </a:rPr>
                        <a:t>AI</a:t>
                      </a:r>
                      <a:r>
                        <a:rPr lang="ja-JP" altLang="en-US" sz="1400" u="none" strike="noStrike" dirty="0">
                          <a:effectLst/>
                        </a:rPr>
                        <a:t>活用事業構想設計</a:t>
                      </a:r>
                      <a:br>
                        <a:rPr lang="ja-JP" altLang="en-US" sz="1400" u="none" strike="noStrike" dirty="0">
                          <a:effectLst/>
                        </a:rPr>
                      </a:br>
                      <a:r>
                        <a:rPr lang="ja-JP" altLang="en-US" sz="1400" u="none" strike="noStrike" dirty="0">
                          <a:effectLst/>
                        </a:rPr>
                        <a:t>逆算思考による新規サービスモデルの設計と顧客獲得ファネル構築</a:t>
                      </a:r>
                      <a:endParaRPr lang="ja-JP" alt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5880" marR="5880" marT="588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2084409"/>
                  </a:ext>
                </a:extLst>
              </a:tr>
              <a:tr h="442664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1400" u="none" strike="noStrike" dirty="0">
                          <a:effectLst/>
                        </a:rPr>
                        <a:t>60</a:t>
                      </a:r>
                      <a:endParaRPr lang="en-US" altLang="ja-JP" sz="1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5880" marR="5880" marT="588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400" u="none" strike="noStrike">
                          <a:effectLst/>
                        </a:rPr>
                        <a:t>生成</a:t>
                      </a:r>
                      <a:r>
                        <a:rPr lang="en-US" altLang="ja-JP" sz="1400" u="none" strike="noStrike">
                          <a:effectLst/>
                        </a:rPr>
                        <a:t>AI</a:t>
                      </a:r>
                      <a:r>
                        <a:rPr lang="ja-JP" altLang="en-US" sz="1400" u="none" strike="noStrike">
                          <a:effectLst/>
                        </a:rPr>
                        <a:t>利活用の基礎とエージェント駆動型</a:t>
                      </a:r>
                      <a:r>
                        <a:rPr lang="en-US" altLang="ja-JP" sz="1400" u="none" strike="noStrike">
                          <a:effectLst/>
                        </a:rPr>
                        <a:t>AI</a:t>
                      </a:r>
                      <a:r>
                        <a:rPr lang="ja-JP" altLang="en-US" sz="1400" u="none" strike="noStrike">
                          <a:effectLst/>
                        </a:rPr>
                        <a:t>のセキュリティ・ガバナンス構築</a:t>
                      </a:r>
                      <a:endParaRPr lang="ja-JP" altLang="en-US" sz="1400" b="1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5880" marR="5880" marT="588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9457989"/>
                  </a:ext>
                </a:extLst>
              </a:tr>
              <a:tr h="442664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1400" u="none" strike="noStrike">
                          <a:effectLst/>
                        </a:rPr>
                        <a:t>90</a:t>
                      </a:r>
                      <a:endParaRPr lang="en-US" altLang="ja-JP" sz="14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5880" marR="5880" marT="588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400" u="none" strike="noStrike" dirty="0">
                          <a:effectLst/>
                        </a:rPr>
                        <a:t>高度ナレッジベース構築による暗黙知のデジタル資産化と労働生産性の向上</a:t>
                      </a:r>
                      <a:endParaRPr lang="ja-JP" alt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5880" marR="5880" marT="588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6999739"/>
                  </a:ext>
                </a:extLst>
              </a:tr>
              <a:tr h="297130">
                <a:tc rowSpan="4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8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第</a:t>
                      </a:r>
                      <a:r>
                        <a:rPr lang="en-US" altLang="ja-JP" sz="18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</a:t>
                      </a:r>
                      <a:r>
                        <a:rPr lang="ja-JP" altLang="en-US" sz="18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回</a:t>
                      </a:r>
                      <a:endParaRPr lang="ja-JP" altLang="en-US" sz="1800" b="1" i="0" u="none" strike="noStrike" dirty="0">
                        <a:solidFill>
                          <a:schemeClr val="bg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5880" marR="5880" marT="5880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1400" u="none" strike="noStrike">
                          <a:effectLst/>
                        </a:rPr>
                        <a:t>60</a:t>
                      </a:r>
                      <a:endParaRPr lang="en-US" altLang="ja-JP" sz="14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5880" marR="5880" marT="588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ja-JP" sz="1400" u="none" strike="noStrike" dirty="0">
                          <a:effectLst/>
                        </a:rPr>
                        <a:t>AI</a:t>
                      </a:r>
                      <a:r>
                        <a:rPr lang="ja-JP" altLang="en-US" sz="1400" u="none" strike="noStrike" dirty="0">
                          <a:effectLst/>
                        </a:rPr>
                        <a:t>を活用した顧客ニーズ分析と仮説提案設計</a:t>
                      </a:r>
                      <a:endParaRPr lang="ja-JP" alt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5880" marR="5880" marT="588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0180370"/>
                  </a:ext>
                </a:extLst>
              </a:tr>
              <a:tr h="29713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1400" u="none" strike="noStrike">
                          <a:effectLst/>
                        </a:rPr>
                        <a:t>60</a:t>
                      </a:r>
                      <a:endParaRPr lang="en-US" altLang="ja-JP" sz="14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5880" marR="5880" marT="588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400" u="none" strike="noStrike" dirty="0">
                          <a:effectLst/>
                        </a:rPr>
                        <a:t>自律型</a:t>
                      </a:r>
                      <a:r>
                        <a:rPr lang="en-US" altLang="ja-JP" sz="1400" u="none" strike="noStrike" dirty="0">
                          <a:effectLst/>
                        </a:rPr>
                        <a:t>AI</a:t>
                      </a:r>
                      <a:r>
                        <a:rPr lang="ja-JP" altLang="en-US" sz="1400" u="none" strike="noStrike" dirty="0">
                          <a:effectLst/>
                        </a:rPr>
                        <a:t>エージェントによる業務プロセスの自動化設計と理論</a:t>
                      </a:r>
                      <a:endParaRPr lang="ja-JP" alt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5880" marR="5880" marT="588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4841601"/>
                  </a:ext>
                </a:extLst>
              </a:tr>
              <a:tr h="58819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1400" u="none" strike="noStrike">
                          <a:effectLst/>
                        </a:rPr>
                        <a:t>60</a:t>
                      </a:r>
                      <a:endParaRPr lang="en-US" altLang="ja-JP" sz="14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5880" marR="5880" marT="588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400" u="none" strike="noStrike" dirty="0">
                          <a:effectLst/>
                        </a:rPr>
                        <a:t>対話型コーディングを活用した独自業務システムの開発（データ連携・作業補助ツールの内製化）</a:t>
                      </a:r>
                      <a:endParaRPr lang="ja-JP" alt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5880" marR="5880" marT="588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4705902"/>
                  </a:ext>
                </a:extLst>
              </a:tr>
              <a:tr h="58819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1400" u="none" strike="noStrike">
                          <a:effectLst/>
                        </a:rPr>
                        <a:t>60</a:t>
                      </a:r>
                      <a:endParaRPr lang="en-US" altLang="ja-JP" sz="14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5880" marR="5880" marT="588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400" u="none" strike="noStrike" dirty="0">
                          <a:effectLst/>
                        </a:rPr>
                        <a:t>対話型コーディングを活用した独自業務システムの開発（データ連携・作業補助ツールの内製化）</a:t>
                      </a:r>
                      <a:endParaRPr lang="ja-JP" alt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5880" marR="5880" marT="588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1620382"/>
                  </a:ext>
                </a:extLst>
              </a:tr>
              <a:tr h="264022">
                <a:tc rowSpan="3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8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第</a:t>
                      </a:r>
                      <a:r>
                        <a:rPr lang="en-US" altLang="ja-JP" sz="18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3</a:t>
                      </a:r>
                      <a:r>
                        <a:rPr lang="ja-JP" altLang="en-US" sz="18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回</a:t>
                      </a:r>
                      <a:endParaRPr lang="ja-JP" altLang="en-US" sz="1800" b="1" i="0" u="none" strike="noStrike" dirty="0">
                        <a:solidFill>
                          <a:schemeClr val="bg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5880" marR="5880" marT="5880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1400" u="none" strike="noStrike">
                          <a:effectLst/>
                        </a:rPr>
                        <a:t>90</a:t>
                      </a:r>
                      <a:endParaRPr lang="en-US" altLang="ja-JP" sz="14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5880" marR="5880" marT="588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400" u="none" strike="noStrike">
                          <a:effectLst/>
                        </a:rPr>
                        <a:t>商談スキルとＡＩ活用</a:t>
                      </a:r>
                      <a:endParaRPr lang="ja-JP" altLang="en-US" sz="1400" b="1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5880" marR="5880" marT="588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6173344"/>
                  </a:ext>
                </a:extLst>
              </a:tr>
              <a:tr h="264022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1400" u="none" strike="noStrike">
                          <a:effectLst/>
                        </a:rPr>
                        <a:t>60</a:t>
                      </a:r>
                      <a:endParaRPr lang="en-US" altLang="ja-JP" sz="14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5880" marR="5880" marT="588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400" u="none" strike="noStrike" dirty="0">
                          <a:effectLst/>
                        </a:rPr>
                        <a:t>ＲＯＩの算定のしかた</a:t>
                      </a:r>
                      <a:endParaRPr lang="ja-JP" alt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5880" marR="5880" marT="588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1685498"/>
                  </a:ext>
                </a:extLst>
              </a:tr>
              <a:tr h="442664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1400" u="none" strike="noStrike">
                          <a:effectLst/>
                        </a:rPr>
                        <a:t>90</a:t>
                      </a:r>
                      <a:endParaRPr lang="en-US" altLang="ja-JP" sz="14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5880" marR="5880" marT="588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ja-JP" sz="1400" u="none" strike="noStrike" dirty="0">
                          <a:effectLst/>
                        </a:rPr>
                        <a:t>BI</a:t>
                      </a:r>
                      <a:r>
                        <a:rPr lang="ja-JP" altLang="en-US" sz="1400" u="none" strike="noStrike" dirty="0">
                          <a:effectLst/>
                        </a:rPr>
                        <a:t>ツールを活用したデータドリブンな顧客提供価値の向上とレポーティング自動化</a:t>
                      </a:r>
                      <a:endParaRPr lang="ja-JP" alt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5880" marR="5880" marT="588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1373377"/>
                  </a:ext>
                </a:extLst>
              </a:tr>
              <a:tr h="264022">
                <a:tc gridSpan="3"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400" u="none" strike="noStrike" dirty="0">
                          <a:effectLst/>
                        </a:rPr>
                        <a:t>料金：お一人につき２００，０００円（消費税別）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5880" marR="5880" marT="5880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94859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01436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166</Words>
  <Application>Microsoft Office PowerPoint</Application>
  <PresentationFormat>ワイド画面</PresentationFormat>
  <Paragraphs>27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巧 伊藤</dc:creator>
  <cp:lastModifiedBy>巧 伊藤</cp:lastModifiedBy>
  <cp:revision>1</cp:revision>
  <dcterms:created xsi:type="dcterms:W3CDTF">2026-05-14T05:44:18Z</dcterms:created>
  <dcterms:modified xsi:type="dcterms:W3CDTF">2026-05-14T05:45:32Z</dcterms:modified>
</cp:coreProperties>
</file>