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6" d="100"/>
          <a:sy n="66" d="100"/>
        </p:scale>
        <p:origin x="13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B2C78D-4376-34F5-DDAF-F1BA23CA401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7B4DC79-805A-3BC8-815C-FFAAC13A17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A9E9F44-6D77-C99C-7D53-B3B2D16F984C}"/>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3E29DEBE-0160-B50A-1B78-BB52076017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BFA933-1608-F9BF-4B42-71F7D75B4FEE}"/>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4210701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D53C60-49D9-B977-E4A4-1DA744E871C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31A3449-1D40-9672-A3CD-4BDFD0B2503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9220B4-C67F-882A-B06A-9B69AC7C45B8}"/>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09383F4F-07D2-5CD7-787B-9028200D70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CF64CBB-7EF2-2318-ECBC-697F4CCDCF57}"/>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1464242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AF27E75-4838-04D9-66F7-3288DD8EEE6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A37837A-A51C-FB69-5F86-7A5E15C675D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12F01F-4139-8ED8-C977-8C3F46A6B63E}"/>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5A485C1E-1AD1-536B-373E-E003DF220D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62BDE3-75E2-4CDE-F141-A3B79952C38B}"/>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360967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AED263-88BC-060B-EE50-AC9FBFCD20A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7F0C86-BED1-8864-13F3-FB315BD6EEA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26B93E4-F5B6-E7D5-996E-499C79DBDFE4}"/>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469EF7B2-3E64-193F-93F1-E60652C8E0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F1312C0-A184-F1B7-648A-7B3229D2D6FA}"/>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3617727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D611E9-DE25-E9C1-C8E6-CBEFF1D1058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0D34118-0DD2-655B-341B-E0CF88B090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6B11701-6861-3C56-F6E1-086F0BD29D88}"/>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A0709C18-6623-59B7-4341-C818005D8B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DCC346-9436-A51B-253F-60E9B095C8A0}"/>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1754869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6399B-73F4-26F5-34E0-950040510A6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75FF542-E59B-8E71-05E8-176B048C23F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EBF8ECF-9C0B-F7C5-4672-8CB1F2D7FF3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4CCF6F7-4AF8-CE02-5019-DBC2E2803C93}"/>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6" name="フッター プレースホルダー 5">
            <a:extLst>
              <a:ext uri="{FF2B5EF4-FFF2-40B4-BE49-F238E27FC236}">
                <a16:creationId xmlns:a16="http://schemas.microsoft.com/office/drawing/2014/main" id="{764AC242-C169-B26F-F7D6-34F27A669F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97FD01-BD78-7EE6-362D-46AF534F2BC3}"/>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3140880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C6B45A-CACF-D395-F7C1-5CD5003A429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5893C13-6CB8-3491-6D0E-3A018D9E37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14A1C52-23BC-AE0A-A89B-55100889A78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F51416A-0812-AD3A-2566-E27BB34EC6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9DA7674-2277-FB35-53FF-E5522C1C6B1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1F3DF0B-4B88-1E12-D2B0-C03E4AF6EC9C}"/>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8" name="フッター プレースホルダー 7">
            <a:extLst>
              <a:ext uri="{FF2B5EF4-FFF2-40B4-BE49-F238E27FC236}">
                <a16:creationId xmlns:a16="http://schemas.microsoft.com/office/drawing/2014/main" id="{878850E2-A7F8-16C9-CF5E-3F0021670EE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156C044-26D7-31D7-261E-1053F01D8BDB}"/>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3427613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136D93-7ADD-D644-45C5-C1D1B0C547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CC1EDAC-7760-C4D2-7D73-8D03F61D8243}"/>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4" name="フッター プレースホルダー 3">
            <a:extLst>
              <a:ext uri="{FF2B5EF4-FFF2-40B4-BE49-F238E27FC236}">
                <a16:creationId xmlns:a16="http://schemas.microsoft.com/office/drawing/2014/main" id="{ED24F5CB-499D-9AAD-1401-CED3FEA838A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99FC061-FF4D-856C-D781-A52855347CD9}"/>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40147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11E53F7-3CF1-9EF0-EF7A-4347E25F4664}"/>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3" name="フッター プレースホルダー 2">
            <a:extLst>
              <a:ext uri="{FF2B5EF4-FFF2-40B4-BE49-F238E27FC236}">
                <a16:creationId xmlns:a16="http://schemas.microsoft.com/office/drawing/2014/main" id="{6DFBD845-E866-B433-D9E7-ECBD8D3BDB5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70885AE-E45D-B149-571C-6A54728D3A67}"/>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3651758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A7E1F8-1872-2C49-D0F8-7984763800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5B4F5A6-55A0-9BCC-77B1-698B9BE402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17F56A4-164E-0200-012A-E982D5C5A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4B9545-9AF2-603D-5285-4386977081D7}"/>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6" name="フッター プレースホルダー 5">
            <a:extLst>
              <a:ext uri="{FF2B5EF4-FFF2-40B4-BE49-F238E27FC236}">
                <a16:creationId xmlns:a16="http://schemas.microsoft.com/office/drawing/2014/main" id="{46698FDD-9C17-AE01-C126-A8F85136983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72117DA-9EC4-9895-BB10-552796B40DA8}"/>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194472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E3C249-2FCD-9159-BD40-31C70866986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045E561-6019-3789-770B-3C9B581BE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0594639-4399-4A8E-4559-2828DAC563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99BB2F-A763-08DC-3A87-A8117F70105F}"/>
              </a:ext>
            </a:extLst>
          </p:cNvPr>
          <p:cNvSpPr>
            <a:spLocks noGrp="1"/>
          </p:cNvSpPr>
          <p:nvPr>
            <p:ph type="dt" sz="half" idx="10"/>
          </p:nvPr>
        </p:nvSpPr>
        <p:spPr/>
        <p:txBody>
          <a:bodyPr/>
          <a:lstStyle/>
          <a:p>
            <a:fld id="{E96207C6-EFF7-4366-BD8E-4CBC7C7D6B77}" type="datetimeFigureOut">
              <a:rPr kumimoji="1" lang="ja-JP" altLang="en-US" smtClean="0"/>
              <a:t>2025/11/23</a:t>
            </a:fld>
            <a:endParaRPr kumimoji="1" lang="ja-JP" altLang="en-US"/>
          </a:p>
        </p:txBody>
      </p:sp>
      <p:sp>
        <p:nvSpPr>
          <p:cNvPr id="6" name="フッター プレースホルダー 5">
            <a:extLst>
              <a:ext uri="{FF2B5EF4-FFF2-40B4-BE49-F238E27FC236}">
                <a16:creationId xmlns:a16="http://schemas.microsoft.com/office/drawing/2014/main" id="{05EDE379-3283-0922-E92B-474CDAD8615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51D2CFE-C1F4-2C8B-8445-7E36EC6B9B55}"/>
              </a:ext>
            </a:extLst>
          </p:cNvPr>
          <p:cNvSpPr>
            <a:spLocks noGrp="1"/>
          </p:cNvSpPr>
          <p:nvPr>
            <p:ph type="sldNum" sz="quarter" idx="12"/>
          </p:nvPr>
        </p:nvSpPr>
        <p:spPr/>
        <p:txBody>
          <a:body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2499878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6CBE396-8BE7-69B3-41DC-CEEBCEC2C3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59DDDA-B3C7-8A9B-74AC-A8555E4E68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7343D2-5C5C-7E05-3285-2F981CBC35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6207C6-EFF7-4366-BD8E-4CBC7C7D6B77}" type="datetimeFigureOut">
              <a:rPr kumimoji="1" lang="ja-JP" altLang="en-US" smtClean="0"/>
              <a:t>2025/11/23</a:t>
            </a:fld>
            <a:endParaRPr kumimoji="1" lang="ja-JP" altLang="en-US"/>
          </a:p>
        </p:txBody>
      </p:sp>
      <p:sp>
        <p:nvSpPr>
          <p:cNvPr id="5" name="フッター プレースホルダー 4">
            <a:extLst>
              <a:ext uri="{FF2B5EF4-FFF2-40B4-BE49-F238E27FC236}">
                <a16:creationId xmlns:a16="http://schemas.microsoft.com/office/drawing/2014/main" id="{C5A692EE-A647-46CA-BC87-AD4BE097A7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0968CB8-B916-7575-BF33-4A2288F5F2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6F137-3543-44B0-A667-A43F66EAD158}" type="slidenum">
              <a:rPr kumimoji="1" lang="ja-JP" altLang="en-US" smtClean="0"/>
              <a:t>‹#›</a:t>
            </a:fld>
            <a:endParaRPr kumimoji="1" lang="ja-JP" altLang="en-US"/>
          </a:p>
        </p:txBody>
      </p:sp>
    </p:spTree>
    <p:extLst>
      <p:ext uri="{BB962C8B-B14F-4D97-AF65-F5344CB8AC3E}">
        <p14:creationId xmlns:p14="http://schemas.microsoft.com/office/powerpoint/2010/main" val="2175077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B9F4E7E7-596D-DC66-F6E2-318D881A5DF1}"/>
              </a:ext>
            </a:extLst>
          </p:cNvPr>
          <p:cNvGraphicFramePr>
            <a:graphicFrameLocks noGrp="1"/>
          </p:cNvGraphicFramePr>
          <p:nvPr>
            <p:extLst>
              <p:ext uri="{D42A27DB-BD31-4B8C-83A1-F6EECF244321}">
                <p14:modId xmlns:p14="http://schemas.microsoft.com/office/powerpoint/2010/main" val="362640552"/>
              </p:ext>
            </p:extLst>
          </p:nvPr>
        </p:nvGraphicFramePr>
        <p:xfrm>
          <a:off x="563302" y="0"/>
          <a:ext cx="11065396" cy="6131560"/>
        </p:xfrm>
        <a:graphic>
          <a:graphicData uri="http://schemas.openxmlformats.org/drawingml/2006/table">
            <a:tbl>
              <a:tblPr firstRow="1" bandRow="1">
                <a:tableStyleId>{5C22544A-7EE6-4342-B048-85BDC9FD1C3A}</a:tableStyleId>
              </a:tblPr>
              <a:tblGrid>
                <a:gridCol w="995423">
                  <a:extLst>
                    <a:ext uri="{9D8B030D-6E8A-4147-A177-3AD203B41FA5}">
                      <a16:colId xmlns:a16="http://schemas.microsoft.com/office/drawing/2014/main" val="3693090364"/>
                    </a:ext>
                  </a:extLst>
                </a:gridCol>
                <a:gridCol w="4537275">
                  <a:extLst>
                    <a:ext uri="{9D8B030D-6E8A-4147-A177-3AD203B41FA5}">
                      <a16:colId xmlns:a16="http://schemas.microsoft.com/office/drawing/2014/main" val="55021782"/>
                    </a:ext>
                  </a:extLst>
                </a:gridCol>
                <a:gridCol w="949125">
                  <a:extLst>
                    <a:ext uri="{9D8B030D-6E8A-4147-A177-3AD203B41FA5}">
                      <a16:colId xmlns:a16="http://schemas.microsoft.com/office/drawing/2014/main" val="3796857305"/>
                    </a:ext>
                  </a:extLst>
                </a:gridCol>
                <a:gridCol w="4583573">
                  <a:extLst>
                    <a:ext uri="{9D8B030D-6E8A-4147-A177-3AD203B41FA5}">
                      <a16:colId xmlns:a16="http://schemas.microsoft.com/office/drawing/2014/main" val="1026237339"/>
                    </a:ext>
                  </a:extLst>
                </a:gridCol>
              </a:tblGrid>
              <a:tr h="370840">
                <a:tc>
                  <a:txBody>
                    <a:bodyPr/>
                    <a:lstStyle/>
                    <a:p>
                      <a:endParaRPr kumimoji="1" lang="ja-JP" altLang="en-US"/>
                    </a:p>
                  </a:txBody>
                  <a:tcPr>
                    <a:solidFill>
                      <a:schemeClr val="bg1"/>
                    </a:solidFill>
                  </a:tcPr>
                </a:tc>
                <a:tc>
                  <a:txBody>
                    <a:bodyPr/>
                    <a:lstStyle/>
                    <a:p>
                      <a:endParaRPr kumimoji="1" lang="ja-JP" altLang="en-US"/>
                    </a:p>
                  </a:txBody>
                  <a:tcPr>
                    <a:solidFill>
                      <a:schemeClr val="bg1"/>
                    </a:solidFill>
                  </a:tcPr>
                </a:tc>
                <a:tc>
                  <a:txBody>
                    <a:bodyPr/>
                    <a:lstStyle/>
                    <a:p>
                      <a:endParaRPr kumimoji="1" lang="ja-JP" altLang="en-US"/>
                    </a:p>
                  </a:txBody>
                  <a:tcPr>
                    <a:solidFill>
                      <a:schemeClr val="bg1"/>
                    </a:solidFill>
                  </a:tcPr>
                </a:tc>
                <a:tc>
                  <a:txBody>
                    <a:bodyPr/>
                    <a:lstStyle/>
                    <a:p>
                      <a:endParaRPr kumimoji="1" lang="ja-JP" altLang="en-US" dirty="0"/>
                    </a:p>
                  </a:txBody>
                  <a:tcPr>
                    <a:solidFill>
                      <a:schemeClr val="bg1"/>
                    </a:solidFill>
                  </a:tcPr>
                </a:tc>
                <a:extLst>
                  <a:ext uri="{0D108BD9-81ED-4DB2-BD59-A6C34878D82A}">
                    <a16:rowId xmlns:a16="http://schemas.microsoft.com/office/drawing/2014/main" val="663772490"/>
                  </a:ext>
                </a:extLst>
              </a:tr>
              <a:tr h="370840">
                <a:tc>
                  <a:txBody>
                    <a:bodyPr/>
                    <a:lstStyle/>
                    <a:p>
                      <a:r>
                        <a:rPr kumimoji="1" lang="ja-JP" altLang="en-US" dirty="0"/>
                        <a:t>第１回</a:t>
                      </a:r>
                    </a:p>
                  </a:txBody>
                  <a:tcPr>
                    <a:solidFill>
                      <a:schemeClr val="accent4">
                        <a:lumMod val="20000"/>
                        <a:lumOff val="80000"/>
                      </a:schemeClr>
                    </a:solidFill>
                  </a:tcPr>
                </a:tc>
                <a:tc>
                  <a:txBody>
                    <a:bodyPr/>
                    <a:lstStyle/>
                    <a:p>
                      <a:r>
                        <a:rPr kumimoji="1" lang="ja-JP" altLang="en-US" dirty="0"/>
                        <a:t>・カウンセリング技術による救済活動推進がこれからの宗教発展のカギ</a:t>
                      </a:r>
                      <a:endParaRPr kumimoji="1" lang="en-US" altLang="ja-JP" dirty="0"/>
                    </a:p>
                    <a:p>
                      <a:r>
                        <a:rPr kumimoji="1" lang="ja-JP" altLang="en-US" dirty="0"/>
                        <a:t>・傾聴の技術</a:t>
                      </a:r>
                    </a:p>
                  </a:txBody>
                  <a:tcPr>
                    <a:solidFill>
                      <a:schemeClr val="accent4">
                        <a:lumMod val="20000"/>
                        <a:lumOff val="80000"/>
                      </a:schemeClr>
                    </a:solidFill>
                  </a:tcPr>
                </a:tc>
                <a:tc>
                  <a:txBody>
                    <a:bodyPr/>
                    <a:lstStyle/>
                    <a:p>
                      <a:r>
                        <a:rPr kumimoji="1" lang="ja-JP" altLang="en-US" dirty="0"/>
                        <a:t>第７回</a:t>
                      </a:r>
                    </a:p>
                  </a:txBody>
                  <a:tcPr>
                    <a:solidFill>
                      <a:schemeClr val="accent4">
                        <a:lumMod val="20000"/>
                        <a:lumOff val="80000"/>
                      </a:schemeClr>
                    </a:solidFill>
                  </a:tcPr>
                </a:tc>
                <a:tc>
                  <a:txBody>
                    <a:bodyPr/>
                    <a:lstStyle/>
                    <a:p>
                      <a:r>
                        <a:rPr kumimoji="1" lang="ja-JP" altLang="en-US" dirty="0"/>
                        <a:t>・価値観と思い込みを解く技術</a:t>
                      </a:r>
                      <a:endParaRPr kumimoji="1" lang="en-US" altLang="ja-JP" dirty="0"/>
                    </a:p>
                    <a:p>
                      <a:r>
                        <a:rPr kumimoji="1" lang="ja-JP" altLang="en-US" dirty="0"/>
                        <a:t>・自己肯定感の低い人へのカウンセリングの進め方</a:t>
                      </a:r>
                    </a:p>
                  </a:txBody>
                  <a:tcPr>
                    <a:solidFill>
                      <a:schemeClr val="accent4">
                        <a:lumMod val="20000"/>
                        <a:lumOff val="80000"/>
                      </a:schemeClr>
                    </a:solidFill>
                  </a:tcPr>
                </a:tc>
                <a:extLst>
                  <a:ext uri="{0D108BD9-81ED-4DB2-BD59-A6C34878D82A}">
                    <a16:rowId xmlns:a16="http://schemas.microsoft.com/office/drawing/2014/main" val="3814693194"/>
                  </a:ext>
                </a:extLst>
              </a:tr>
              <a:tr h="370840">
                <a:tc>
                  <a:txBody>
                    <a:bodyPr/>
                    <a:lstStyle/>
                    <a:p>
                      <a:r>
                        <a:rPr kumimoji="1" lang="ja-JP" altLang="en-US" dirty="0"/>
                        <a:t>第２回</a:t>
                      </a:r>
                    </a:p>
                  </a:txBody>
                  <a:tcPr/>
                </a:tc>
                <a:tc>
                  <a:txBody>
                    <a:bodyPr/>
                    <a:lstStyle/>
                    <a:p>
                      <a:r>
                        <a:rPr kumimoji="1" lang="ja-JP" altLang="en-US" dirty="0"/>
                        <a:t>・質問の基本</a:t>
                      </a:r>
                      <a:endParaRPr kumimoji="1" lang="en-US" altLang="ja-JP" dirty="0"/>
                    </a:p>
                    <a:p>
                      <a:r>
                        <a:rPr kumimoji="1" lang="ja-JP" altLang="en-US" dirty="0"/>
                        <a:t>・承認の技術</a:t>
                      </a:r>
                      <a:endParaRPr kumimoji="1" lang="en-US" altLang="ja-JP" dirty="0"/>
                    </a:p>
                    <a:p>
                      <a:r>
                        <a:rPr kumimoji="1" lang="ja-JP" altLang="en-US" dirty="0"/>
                        <a:t>・ご祈祷の前後でのカウンセリング・コーチングはどうあるべきか</a:t>
                      </a:r>
                    </a:p>
                  </a:txBody>
                  <a:tcPr/>
                </a:tc>
                <a:tc>
                  <a:txBody>
                    <a:bodyPr/>
                    <a:lstStyle/>
                    <a:p>
                      <a:r>
                        <a:rPr kumimoji="1" lang="ja-JP" altLang="en-US" dirty="0"/>
                        <a:t>第８回</a:t>
                      </a:r>
                    </a:p>
                  </a:txBody>
                  <a:tcPr/>
                </a:tc>
                <a:tc>
                  <a:txBody>
                    <a:bodyPr/>
                    <a:lstStyle/>
                    <a:p>
                      <a:r>
                        <a:rPr kumimoji="1" lang="ja-JP" altLang="en-US" dirty="0"/>
                        <a:t>・未来を描く技術</a:t>
                      </a:r>
                      <a:endParaRPr kumimoji="1" lang="en-US" altLang="ja-JP" dirty="0"/>
                    </a:p>
                    <a:p>
                      <a:r>
                        <a:rPr kumimoji="1" lang="ja-JP" altLang="en-US" dirty="0"/>
                        <a:t>・人生の輪・人生の夢を描くコーチングの進め方</a:t>
                      </a:r>
                    </a:p>
                  </a:txBody>
                  <a:tcPr/>
                </a:tc>
                <a:extLst>
                  <a:ext uri="{0D108BD9-81ED-4DB2-BD59-A6C34878D82A}">
                    <a16:rowId xmlns:a16="http://schemas.microsoft.com/office/drawing/2014/main" val="2602976874"/>
                  </a:ext>
                </a:extLst>
              </a:tr>
              <a:tr h="370840">
                <a:tc>
                  <a:txBody>
                    <a:bodyPr/>
                    <a:lstStyle/>
                    <a:p>
                      <a:r>
                        <a:rPr kumimoji="1" lang="ja-JP" altLang="en-US" dirty="0"/>
                        <a:t>第３回</a:t>
                      </a:r>
                    </a:p>
                  </a:txBody>
                  <a:tcPr>
                    <a:solidFill>
                      <a:schemeClr val="accent4">
                        <a:lumMod val="20000"/>
                        <a:lumOff val="80000"/>
                      </a:schemeClr>
                    </a:solidFill>
                  </a:tcPr>
                </a:tc>
                <a:tc>
                  <a:txBody>
                    <a:bodyPr/>
                    <a:lstStyle/>
                    <a:p>
                      <a:r>
                        <a:rPr kumimoji="1" lang="ja-JP" altLang="en-US" dirty="0"/>
                        <a:t>・反映・私メッセージ</a:t>
                      </a:r>
                      <a:endParaRPr kumimoji="1" lang="en-US" altLang="ja-JP" dirty="0"/>
                    </a:p>
                    <a:p>
                      <a:r>
                        <a:rPr kumimoji="1" lang="ja-JP" altLang="en-US" dirty="0"/>
                        <a:t>・怒りの対処と非暴力交流の基本</a:t>
                      </a:r>
                      <a:endParaRPr kumimoji="1" lang="en-US" altLang="ja-JP" dirty="0"/>
                    </a:p>
                    <a:p>
                      <a:r>
                        <a:rPr kumimoji="1" lang="ja-JP" altLang="en-US" dirty="0"/>
                        <a:t>・夫婦関係トラブルとカウンセリングの進め方</a:t>
                      </a:r>
                      <a:endParaRPr kumimoji="1" lang="en-US" altLang="ja-JP" dirty="0"/>
                    </a:p>
                  </a:txBody>
                  <a:tcPr>
                    <a:solidFill>
                      <a:schemeClr val="accent4">
                        <a:lumMod val="20000"/>
                        <a:lumOff val="80000"/>
                      </a:schemeClr>
                    </a:solidFill>
                  </a:tcPr>
                </a:tc>
                <a:tc>
                  <a:txBody>
                    <a:bodyPr/>
                    <a:lstStyle/>
                    <a:p>
                      <a:r>
                        <a:rPr kumimoji="1" lang="ja-JP" altLang="en-US" dirty="0"/>
                        <a:t>第９回</a:t>
                      </a:r>
                    </a:p>
                  </a:txBody>
                  <a:tcPr>
                    <a:solidFill>
                      <a:schemeClr val="accent4">
                        <a:lumMod val="20000"/>
                        <a:lumOff val="80000"/>
                      </a:schemeClr>
                    </a:solidFill>
                  </a:tcPr>
                </a:tc>
                <a:tc>
                  <a:txBody>
                    <a:bodyPr/>
                    <a:lstStyle/>
                    <a:p>
                      <a:r>
                        <a:rPr kumimoji="1" lang="ja-JP" altLang="en-US" dirty="0"/>
                        <a:t>・仲裁の入り方</a:t>
                      </a:r>
                      <a:endParaRPr kumimoji="1" lang="en-US" altLang="ja-JP" dirty="0"/>
                    </a:p>
                    <a:p>
                      <a:r>
                        <a:rPr kumimoji="1" lang="ja-JP" altLang="en-US" dirty="0"/>
                        <a:t>　非暴力交流を活用した仲裁の方法</a:t>
                      </a:r>
                      <a:endParaRPr kumimoji="1" lang="en-US" altLang="ja-JP" dirty="0"/>
                    </a:p>
                  </a:txBody>
                  <a:tcPr>
                    <a:solidFill>
                      <a:schemeClr val="accent4">
                        <a:lumMod val="20000"/>
                        <a:lumOff val="80000"/>
                      </a:schemeClr>
                    </a:solidFill>
                  </a:tcPr>
                </a:tc>
                <a:extLst>
                  <a:ext uri="{0D108BD9-81ED-4DB2-BD59-A6C34878D82A}">
                    <a16:rowId xmlns:a16="http://schemas.microsoft.com/office/drawing/2014/main" val="4094811507"/>
                  </a:ext>
                </a:extLst>
              </a:tr>
              <a:tr h="370840">
                <a:tc>
                  <a:txBody>
                    <a:bodyPr/>
                    <a:lstStyle/>
                    <a:p>
                      <a:r>
                        <a:rPr kumimoji="1" lang="ja-JP" altLang="en-US" dirty="0"/>
                        <a:t>第４回</a:t>
                      </a:r>
                    </a:p>
                  </a:txBody>
                  <a:tcPr/>
                </a:tc>
                <a:tc>
                  <a:txBody>
                    <a:bodyPr/>
                    <a:lstStyle/>
                    <a:p>
                      <a:r>
                        <a:rPr kumimoji="1" lang="ja-JP" altLang="en-US" dirty="0"/>
                        <a:t>・俯瞰の技術・目線切替の方法</a:t>
                      </a:r>
                      <a:endParaRPr kumimoji="1" lang="en-US" altLang="ja-JP" dirty="0"/>
                    </a:p>
                    <a:p>
                      <a:r>
                        <a:rPr kumimoji="1" lang="ja-JP" altLang="en-US" dirty="0"/>
                        <a:t>・死におびえる人たちへの救いのカウンセリングはどう進めるか</a:t>
                      </a:r>
                    </a:p>
                  </a:txBody>
                  <a:tcPr/>
                </a:tc>
                <a:tc>
                  <a:txBody>
                    <a:bodyPr/>
                    <a:lstStyle/>
                    <a:p>
                      <a:r>
                        <a:rPr kumimoji="1" lang="ja-JP" altLang="en-US" dirty="0"/>
                        <a:t>第</a:t>
                      </a:r>
                      <a:r>
                        <a:rPr kumimoji="1" lang="en-US" altLang="ja-JP" dirty="0"/>
                        <a:t>10</a:t>
                      </a:r>
                      <a:r>
                        <a:rPr kumimoji="1" lang="ja-JP" altLang="en-US" dirty="0"/>
                        <a:t>回</a:t>
                      </a:r>
                    </a:p>
                  </a:txBody>
                  <a:tcPr/>
                </a:tc>
                <a:tc>
                  <a:txBody>
                    <a:bodyPr/>
                    <a:lstStyle/>
                    <a:p>
                      <a:r>
                        <a:rPr kumimoji="1" lang="ja-JP" altLang="en-US" dirty="0"/>
                        <a:t>・目的論と勇気づけの心理学</a:t>
                      </a:r>
                      <a:endParaRPr kumimoji="1" lang="en-US" altLang="ja-JP" dirty="0"/>
                    </a:p>
                    <a:p>
                      <a:r>
                        <a:rPr kumimoji="1" lang="ja-JP" altLang="en-US" dirty="0"/>
                        <a:t>・会員制度トラブルと対処法</a:t>
                      </a:r>
                    </a:p>
                  </a:txBody>
                  <a:tcPr/>
                </a:tc>
                <a:extLst>
                  <a:ext uri="{0D108BD9-81ED-4DB2-BD59-A6C34878D82A}">
                    <a16:rowId xmlns:a16="http://schemas.microsoft.com/office/drawing/2014/main" val="3894760832"/>
                  </a:ext>
                </a:extLst>
              </a:tr>
              <a:tr h="370840">
                <a:tc>
                  <a:txBody>
                    <a:bodyPr/>
                    <a:lstStyle/>
                    <a:p>
                      <a:r>
                        <a:rPr kumimoji="1" lang="ja-JP" altLang="en-US" dirty="0"/>
                        <a:t>第５回</a:t>
                      </a:r>
                    </a:p>
                  </a:txBody>
                  <a:tcPr>
                    <a:solidFill>
                      <a:schemeClr val="accent4">
                        <a:lumMod val="20000"/>
                        <a:lumOff val="80000"/>
                      </a:schemeClr>
                    </a:solidFill>
                  </a:tcPr>
                </a:tc>
                <a:tc>
                  <a:txBody>
                    <a:bodyPr/>
                    <a:lstStyle/>
                    <a:p>
                      <a:r>
                        <a:rPr kumimoji="1" lang="ja-JP" altLang="en-US" dirty="0"/>
                        <a:t>・非暴力交流と仲裁の技術</a:t>
                      </a:r>
                      <a:endParaRPr kumimoji="1" lang="en-US" altLang="ja-JP" dirty="0"/>
                    </a:p>
                    <a:p>
                      <a:r>
                        <a:rPr kumimoji="1" lang="ja-JP" altLang="en-US" dirty="0"/>
                        <a:t>・親子関係トラブルとカウンセリングの進め方</a:t>
                      </a:r>
                    </a:p>
                  </a:txBody>
                  <a:tcPr>
                    <a:solidFill>
                      <a:schemeClr val="accent4">
                        <a:lumMod val="20000"/>
                        <a:lumOff val="80000"/>
                      </a:schemeClr>
                    </a:solidFill>
                  </a:tcPr>
                </a:tc>
                <a:tc>
                  <a:txBody>
                    <a:bodyPr/>
                    <a:lstStyle/>
                    <a:p>
                      <a:r>
                        <a:rPr kumimoji="1" lang="ja-JP" altLang="en-US" dirty="0"/>
                        <a:t>第</a:t>
                      </a:r>
                      <a:r>
                        <a:rPr kumimoji="1" lang="en-US" altLang="ja-JP" dirty="0"/>
                        <a:t>11</a:t>
                      </a:r>
                      <a:r>
                        <a:rPr kumimoji="1" lang="ja-JP" altLang="en-US" dirty="0"/>
                        <a:t>回</a:t>
                      </a:r>
                    </a:p>
                  </a:txBody>
                  <a:tcPr>
                    <a:solidFill>
                      <a:schemeClr val="accent4">
                        <a:lumMod val="20000"/>
                        <a:lumOff val="80000"/>
                      </a:schemeClr>
                    </a:solidFill>
                  </a:tcPr>
                </a:tc>
                <a:tc>
                  <a:txBody>
                    <a:bodyPr/>
                    <a:lstStyle/>
                    <a:p>
                      <a:r>
                        <a:rPr kumimoji="1" lang="ja-JP" altLang="en-US" dirty="0"/>
                        <a:t>・講演・法話の作り方</a:t>
                      </a:r>
                      <a:endParaRPr kumimoji="1" lang="en-US" altLang="ja-JP" dirty="0"/>
                    </a:p>
                    <a:p>
                      <a:r>
                        <a:rPr kumimoji="1" lang="ja-JP" altLang="en-US" dirty="0"/>
                        <a:t>・講演等での話し方のコツ</a:t>
                      </a:r>
                    </a:p>
                  </a:txBody>
                  <a:tcPr>
                    <a:solidFill>
                      <a:schemeClr val="accent4">
                        <a:lumMod val="20000"/>
                        <a:lumOff val="80000"/>
                      </a:schemeClr>
                    </a:solidFill>
                  </a:tcPr>
                </a:tc>
                <a:extLst>
                  <a:ext uri="{0D108BD9-81ED-4DB2-BD59-A6C34878D82A}">
                    <a16:rowId xmlns:a16="http://schemas.microsoft.com/office/drawing/2014/main" val="1242130319"/>
                  </a:ext>
                </a:extLst>
              </a:tr>
              <a:tr h="370840">
                <a:tc>
                  <a:txBody>
                    <a:bodyPr/>
                    <a:lstStyle/>
                    <a:p>
                      <a:r>
                        <a:rPr kumimoji="1" lang="ja-JP" altLang="en-US" dirty="0"/>
                        <a:t>第６回</a:t>
                      </a:r>
                    </a:p>
                  </a:txBody>
                  <a:tcPr/>
                </a:tc>
                <a:tc>
                  <a:txBody>
                    <a:bodyPr/>
                    <a:lstStyle/>
                    <a:p>
                      <a:r>
                        <a:rPr kumimoji="1" lang="ja-JP" altLang="en-US" dirty="0"/>
                        <a:t>・許すための８段階</a:t>
                      </a:r>
                      <a:endParaRPr kumimoji="1" lang="en-US" altLang="ja-JP" dirty="0"/>
                    </a:p>
                    <a:p>
                      <a:r>
                        <a:rPr kumimoji="1" lang="ja-JP" altLang="en-US" dirty="0"/>
                        <a:t>・職場トラブルとカウンセリングの進め方</a:t>
                      </a:r>
                    </a:p>
                  </a:txBody>
                  <a:tcPr/>
                </a:tc>
                <a:tc>
                  <a:txBody>
                    <a:bodyPr/>
                    <a:lstStyle/>
                    <a:p>
                      <a:r>
                        <a:rPr kumimoji="1" lang="ja-JP" altLang="en-US" dirty="0"/>
                        <a:t>第</a:t>
                      </a:r>
                      <a:r>
                        <a:rPr kumimoji="1" lang="en-US" altLang="ja-JP" dirty="0"/>
                        <a:t>12</a:t>
                      </a:r>
                      <a:r>
                        <a:rPr kumimoji="1" lang="ja-JP" altLang="en-US" dirty="0"/>
                        <a:t>回</a:t>
                      </a:r>
                    </a:p>
                  </a:txBody>
                  <a:tcPr/>
                </a:tc>
                <a:tc>
                  <a:txBody>
                    <a:bodyPr/>
                    <a:lstStyle/>
                    <a:p>
                      <a:r>
                        <a:rPr kumimoji="1" lang="ja-JP" altLang="en-US" dirty="0"/>
                        <a:t>・総まとめ</a:t>
                      </a:r>
                      <a:endParaRPr kumimoji="1" lang="en-US" altLang="ja-JP" dirty="0"/>
                    </a:p>
                    <a:p>
                      <a:r>
                        <a:rPr kumimoji="1" lang="ja-JP" altLang="en-US" dirty="0"/>
                        <a:t>・成果報告～今後への進め方検討</a:t>
                      </a:r>
                    </a:p>
                  </a:txBody>
                  <a:tcPr/>
                </a:tc>
                <a:extLst>
                  <a:ext uri="{0D108BD9-81ED-4DB2-BD59-A6C34878D82A}">
                    <a16:rowId xmlns:a16="http://schemas.microsoft.com/office/drawing/2014/main" val="1030123631"/>
                  </a:ext>
                </a:extLst>
              </a:tr>
            </a:tbl>
          </a:graphicData>
        </a:graphic>
      </p:graphicFrame>
    </p:spTree>
    <p:extLst>
      <p:ext uri="{BB962C8B-B14F-4D97-AF65-F5344CB8AC3E}">
        <p14:creationId xmlns:p14="http://schemas.microsoft.com/office/powerpoint/2010/main" val="27373082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217</Words>
  <Application>Microsoft Office PowerPoint</Application>
  <PresentationFormat>ワイド画面</PresentationFormat>
  <Paragraphs>38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巧 伊藤</dc:creator>
  <cp:lastModifiedBy>巧 伊藤</cp:lastModifiedBy>
  <cp:revision>1</cp:revision>
  <dcterms:created xsi:type="dcterms:W3CDTF">2025-11-23T12:52:20Z</dcterms:created>
  <dcterms:modified xsi:type="dcterms:W3CDTF">2025-11-23T12:56:03Z</dcterms:modified>
</cp:coreProperties>
</file>